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32" r:id="rId2"/>
    <p:sldMasterId id="2147483744" r:id="rId3"/>
  </p:sldMasterIdLst>
  <p:notesMasterIdLst>
    <p:notesMasterId r:id="rId26"/>
  </p:notesMasterIdLst>
  <p:handoutMasterIdLst>
    <p:handoutMasterId r:id="rId27"/>
  </p:handoutMasterIdLst>
  <p:sldIdLst>
    <p:sldId id="381" r:id="rId4"/>
    <p:sldId id="472" r:id="rId5"/>
    <p:sldId id="473" r:id="rId6"/>
    <p:sldId id="480" r:id="rId7"/>
    <p:sldId id="481" r:id="rId8"/>
    <p:sldId id="482" r:id="rId9"/>
    <p:sldId id="483" r:id="rId10"/>
    <p:sldId id="484" r:id="rId11"/>
    <p:sldId id="485" r:id="rId12"/>
    <p:sldId id="493" r:id="rId13"/>
    <p:sldId id="492" r:id="rId14"/>
    <p:sldId id="475" r:id="rId15"/>
    <p:sldId id="476" r:id="rId16"/>
    <p:sldId id="477" r:id="rId17"/>
    <p:sldId id="463" r:id="rId18"/>
    <p:sldId id="494" r:id="rId19"/>
    <p:sldId id="486" r:id="rId20"/>
    <p:sldId id="487" r:id="rId21"/>
    <p:sldId id="488" r:id="rId22"/>
    <p:sldId id="489" r:id="rId23"/>
    <p:sldId id="490" r:id="rId24"/>
    <p:sldId id="491" r:id="rId25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5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368A"/>
    <a:srgbClr val="242D92"/>
    <a:srgbClr val="3E4DB3"/>
    <a:srgbClr val="0099FF"/>
    <a:srgbClr val="C0C0C0"/>
    <a:srgbClr val="FFFFCC"/>
    <a:srgbClr val="FF9933"/>
    <a:srgbClr val="66FF33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8" autoAdjust="0"/>
    <p:restoredTop sz="94986" autoAdjust="0"/>
  </p:normalViewPr>
  <p:slideViewPr>
    <p:cSldViewPr>
      <p:cViewPr varScale="1">
        <p:scale>
          <a:sx n="58" d="100"/>
          <a:sy n="58" d="100"/>
        </p:scale>
        <p:origin x="1284" y="56"/>
      </p:cViewPr>
      <p:guideLst>
        <p:guide orient="horz" pos="2160"/>
        <p:guide pos="2880"/>
        <p:guide orient="horz" pos="3657"/>
        <p:guide pos="151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dirty="0">
                <a:solidFill>
                  <a:srgbClr val="000000"/>
                </a:solidFill>
              </a:rPr>
              <a:t>Stroke </a:t>
            </a:r>
            <a:r>
              <a:rPr lang="en-US" sz="2000" b="1" i="0" dirty="0" smtClean="0">
                <a:solidFill>
                  <a:srgbClr val="000000"/>
                </a:solidFill>
              </a:rPr>
              <a:t>Etiology (%)</a:t>
            </a:r>
            <a:endParaRPr lang="en-US" sz="2000" b="1" i="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707140826160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Tabelle1!$A$2:$A$6</c:f>
              <c:strCache>
                <c:ptCount val="5"/>
                <c:pt idx="0">
                  <c:v>Embolic</c:v>
                </c:pt>
                <c:pt idx="1">
                  <c:v>Large vessel</c:v>
                </c:pt>
                <c:pt idx="2">
                  <c:v>Small vessel</c:v>
                </c:pt>
                <c:pt idx="3">
                  <c:v>Other</c:v>
                </c:pt>
                <c:pt idx="4">
                  <c:v>Unknown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24</c:v>
                </c:pt>
                <c:pt idx="1">
                  <c:v>23</c:v>
                </c:pt>
                <c:pt idx="2">
                  <c:v>18</c:v>
                </c:pt>
                <c:pt idx="3">
                  <c:v>8</c:v>
                </c:pt>
                <c:pt idx="4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6A-4F32-AB4C-87532F725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dirty="0">
                <a:solidFill>
                  <a:srgbClr val="000000"/>
                </a:solidFill>
              </a:rPr>
              <a:t>Risk </a:t>
            </a:r>
            <a:r>
              <a:rPr lang="en-US" sz="2000" b="1" i="0" dirty="0" smtClean="0">
                <a:solidFill>
                  <a:srgbClr val="000000"/>
                </a:solidFill>
              </a:rPr>
              <a:t>factors (%)</a:t>
            </a:r>
            <a:endParaRPr lang="en-US" sz="2000" b="1" i="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80291215365870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Tabelle1!$A$2:$A$6</c:f>
              <c:strCache>
                <c:ptCount val="5"/>
                <c:pt idx="0">
                  <c:v>1 RF</c:v>
                </c:pt>
                <c:pt idx="1">
                  <c:v>2 RF</c:v>
                </c:pt>
                <c:pt idx="2">
                  <c:v>3 RF</c:v>
                </c:pt>
                <c:pt idx="3">
                  <c:v>4 RF</c:v>
                </c:pt>
                <c:pt idx="4">
                  <c:v>None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38</c:v>
                </c:pt>
                <c:pt idx="1">
                  <c:v>28</c:v>
                </c:pt>
                <c:pt idx="2">
                  <c:v>18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78-452B-A3E8-3C44C2642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19B635-996C-469F-A95A-FE01E0894B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4191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3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C3AD6274-3ADA-4E99-8454-9AFC26A51AD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3263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77A604-C808-490A-A543-DDB5A6110206}" type="slidenum">
              <a:rPr lang="de-DE" altLang="de-DE" sz="1300" smtClean="0"/>
              <a:pPr>
                <a:spcBef>
                  <a:spcPct val="0"/>
                </a:spcBef>
              </a:pPr>
              <a:t>1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12664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D6274-3ADA-4E99-8454-9AFC26A51AD7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795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D6274-3ADA-4E99-8454-9AFC26A51AD7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656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D6274-3ADA-4E99-8454-9AFC26A51AD7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3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D6274-3ADA-4E99-8454-9AFC26A51AD7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0030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D6274-3ADA-4E99-8454-9AFC26A51AD7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363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D6274-3ADA-4E99-8454-9AFC26A51AD7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6253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D6274-3ADA-4E99-8454-9AFC26A51AD7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284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D6274-3ADA-4E99-8454-9AFC26A51AD7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434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83809503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75527005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150783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47388387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6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9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0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2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1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0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5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3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4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6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7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09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0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25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0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2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2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0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64" indent="0">
              <a:buNone/>
              <a:defRPr sz="2000" b="1"/>
            </a:lvl2pPr>
            <a:lvl3pPr marL="903126" indent="0">
              <a:buNone/>
              <a:defRPr sz="1800" b="1"/>
            </a:lvl3pPr>
            <a:lvl4pPr marL="1354690" indent="0">
              <a:buNone/>
              <a:defRPr sz="1600" b="1"/>
            </a:lvl4pPr>
            <a:lvl5pPr marL="1806253" indent="0">
              <a:buNone/>
              <a:defRPr sz="1600" b="1"/>
            </a:lvl5pPr>
            <a:lvl6pPr marL="2257816" indent="0">
              <a:buNone/>
              <a:defRPr sz="1600" b="1"/>
            </a:lvl6pPr>
            <a:lvl7pPr marL="2709380" indent="0">
              <a:buNone/>
              <a:defRPr sz="1600" b="1"/>
            </a:lvl7pPr>
            <a:lvl8pPr marL="3160943" indent="0">
              <a:buNone/>
              <a:defRPr sz="1600" b="1"/>
            </a:lvl8pPr>
            <a:lvl9pPr marL="3612507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7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64" indent="0">
              <a:buNone/>
              <a:defRPr sz="2000" b="1"/>
            </a:lvl2pPr>
            <a:lvl3pPr marL="903126" indent="0">
              <a:buNone/>
              <a:defRPr sz="1800" b="1"/>
            </a:lvl3pPr>
            <a:lvl4pPr marL="1354690" indent="0">
              <a:buNone/>
              <a:defRPr sz="1600" b="1"/>
            </a:lvl4pPr>
            <a:lvl5pPr marL="1806253" indent="0">
              <a:buNone/>
              <a:defRPr sz="1600" b="1"/>
            </a:lvl5pPr>
            <a:lvl6pPr marL="2257816" indent="0">
              <a:buNone/>
              <a:defRPr sz="1600" b="1"/>
            </a:lvl6pPr>
            <a:lvl7pPr marL="2709380" indent="0">
              <a:buNone/>
              <a:defRPr sz="1600" b="1"/>
            </a:lvl7pPr>
            <a:lvl8pPr marL="3160943" indent="0">
              <a:buNone/>
              <a:defRPr sz="1600" b="1"/>
            </a:lvl8pPr>
            <a:lvl9pPr marL="3612507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0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63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8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Titelmastdurch </a:t>
            </a:r>
            <a:r>
              <a:rPr lang="de-DE" dirty="0" err="1" smtClean="0"/>
              <a:t>erformat</a:t>
            </a:r>
            <a:r>
              <a:rPr lang="de-DE" dirty="0" smtClean="0"/>
              <a:t> Klicken </a:t>
            </a:r>
            <a:r>
              <a:rPr lang="de-DE" dirty="0"/>
              <a:t>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5790261"/>
      </p:ext>
    </p:extLst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564" indent="0">
              <a:buNone/>
              <a:defRPr sz="1200"/>
            </a:lvl2pPr>
            <a:lvl3pPr marL="903126" indent="0">
              <a:buNone/>
              <a:defRPr sz="1000"/>
            </a:lvl3pPr>
            <a:lvl4pPr marL="1354690" indent="0">
              <a:buNone/>
              <a:defRPr sz="900"/>
            </a:lvl4pPr>
            <a:lvl5pPr marL="1806253" indent="0">
              <a:buNone/>
              <a:defRPr sz="900"/>
            </a:lvl5pPr>
            <a:lvl6pPr marL="2257816" indent="0">
              <a:buNone/>
              <a:defRPr sz="900"/>
            </a:lvl6pPr>
            <a:lvl7pPr marL="2709380" indent="0">
              <a:buNone/>
              <a:defRPr sz="900"/>
            </a:lvl7pPr>
            <a:lvl8pPr marL="3160943" indent="0">
              <a:buNone/>
              <a:defRPr sz="900"/>
            </a:lvl8pPr>
            <a:lvl9pPr marL="3612507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564" indent="0">
              <a:buNone/>
              <a:defRPr sz="2800"/>
            </a:lvl2pPr>
            <a:lvl3pPr marL="903126" indent="0">
              <a:buNone/>
              <a:defRPr sz="2400"/>
            </a:lvl3pPr>
            <a:lvl4pPr marL="1354690" indent="0">
              <a:buNone/>
              <a:defRPr sz="2000"/>
            </a:lvl4pPr>
            <a:lvl5pPr marL="1806253" indent="0">
              <a:buNone/>
              <a:defRPr sz="2000"/>
            </a:lvl5pPr>
            <a:lvl6pPr marL="2257816" indent="0">
              <a:buNone/>
              <a:defRPr sz="2000"/>
            </a:lvl6pPr>
            <a:lvl7pPr marL="2709380" indent="0">
              <a:buNone/>
              <a:defRPr sz="2000"/>
            </a:lvl7pPr>
            <a:lvl8pPr marL="3160943" indent="0">
              <a:buNone/>
              <a:defRPr sz="2000"/>
            </a:lvl8pPr>
            <a:lvl9pPr marL="3612507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64" indent="0">
              <a:buNone/>
              <a:defRPr sz="1200"/>
            </a:lvl2pPr>
            <a:lvl3pPr marL="903126" indent="0">
              <a:buNone/>
              <a:defRPr sz="1000"/>
            </a:lvl3pPr>
            <a:lvl4pPr marL="1354690" indent="0">
              <a:buNone/>
              <a:defRPr sz="900"/>
            </a:lvl4pPr>
            <a:lvl5pPr marL="1806253" indent="0">
              <a:buNone/>
              <a:defRPr sz="900"/>
            </a:lvl5pPr>
            <a:lvl6pPr marL="2257816" indent="0">
              <a:buNone/>
              <a:defRPr sz="900"/>
            </a:lvl6pPr>
            <a:lvl7pPr marL="2709380" indent="0">
              <a:buNone/>
              <a:defRPr sz="900"/>
            </a:lvl7pPr>
            <a:lvl8pPr marL="3160943" indent="0">
              <a:buNone/>
              <a:defRPr sz="900"/>
            </a:lvl8pPr>
            <a:lvl9pPr marL="3612507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2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1" y="274643"/>
            <a:ext cx="2228851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2" y="274643"/>
            <a:ext cx="653415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16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6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9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0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2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19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04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5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3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4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6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7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09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0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25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02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2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2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04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64" indent="0">
              <a:buNone/>
              <a:defRPr sz="2000" b="1"/>
            </a:lvl2pPr>
            <a:lvl3pPr marL="903126" indent="0">
              <a:buNone/>
              <a:defRPr sz="1800" b="1"/>
            </a:lvl3pPr>
            <a:lvl4pPr marL="1354690" indent="0">
              <a:buNone/>
              <a:defRPr sz="1600" b="1"/>
            </a:lvl4pPr>
            <a:lvl5pPr marL="1806253" indent="0">
              <a:buNone/>
              <a:defRPr sz="1600" b="1"/>
            </a:lvl5pPr>
            <a:lvl6pPr marL="2257816" indent="0">
              <a:buNone/>
              <a:defRPr sz="1600" b="1"/>
            </a:lvl6pPr>
            <a:lvl7pPr marL="2709380" indent="0">
              <a:buNone/>
              <a:defRPr sz="1600" b="1"/>
            </a:lvl7pPr>
            <a:lvl8pPr marL="3160943" indent="0">
              <a:buNone/>
              <a:defRPr sz="1600" b="1"/>
            </a:lvl8pPr>
            <a:lvl9pPr marL="3612507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64" indent="0">
              <a:buNone/>
              <a:defRPr sz="2000" b="1"/>
            </a:lvl2pPr>
            <a:lvl3pPr marL="903126" indent="0">
              <a:buNone/>
              <a:defRPr sz="1800" b="1"/>
            </a:lvl3pPr>
            <a:lvl4pPr marL="1354690" indent="0">
              <a:buNone/>
              <a:defRPr sz="1600" b="1"/>
            </a:lvl4pPr>
            <a:lvl5pPr marL="1806253" indent="0">
              <a:buNone/>
              <a:defRPr sz="1600" b="1"/>
            </a:lvl5pPr>
            <a:lvl6pPr marL="2257816" indent="0">
              <a:buNone/>
              <a:defRPr sz="1600" b="1"/>
            </a:lvl6pPr>
            <a:lvl7pPr marL="2709380" indent="0">
              <a:buNone/>
              <a:defRPr sz="1600" b="1"/>
            </a:lvl7pPr>
            <a:lvl8pPr marL="3160943" indent="0">
              <a:buNone/>
              <a:defRPr sz="1600" b="1"/>
            </a:lvl8pPr>
            <a:lvl9pPr marL="3612507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08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6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20611327"/>
      </p:ext>
    </p:extLst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87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564" indent="0">
              <a:buNone/>
              <a:defRPr sz="1200"/>
            </a:lvl2pPr>
            <a:lvl3pPr marL="903126" indent="0">
              <a:buNone/>
              <a:defRPr sz="1000"/>
            </a:lvl3pPr>
            <a:lvl4pPr marL="1354690" indent="0">
              <a:buNone/>
              <a:defRPr sz="900"/>
            </a:lvl4pPr>
            <a:lvl5pPr marL="1806253" indent="0">
              <a:buNone/>
              <a:defRPr sz="900"/>
            </a:lvl5pPr>
            <a:lvl6pPr marL="2257816" indent="0">
              <a:buNone/>
              <a:defRPr sz="900"/>
            </a:lvl6pPr>
            <a:lvl7pPr marL="2709380" indent="0">
              <a:buNone/>
              <a:defRPr sz="900"/>
            </a:lvl7pPr>
            <a:lvl8pPr marL="3160943" indent="0">
              <a:buNone/>
              <a:defRPr sz="900"/>
            </a:lvl8pPr>
            <a:lvl9pPr marL="3612507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6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564" indent="0">
              <a:buNone/>
              <a:defRPr sz="2800"/>
            </a:lvl2pPr>
            <a:lvl3pPr marL="903126" indent="0">
              <a:buNone/>
              <a:defRPr sz="2400"/>
            </a:lvl3pPr>
            <a:lvl4pPr marL="1354690" indent="0">
              <a:buNone/>
              <a:defRPr sz="2000"/>
            </a:lvl4pPr>
            <a:lvl5pPr marL="1806253" indent="0">
              <a:buNone/>
              <a:defRPr sz="2000"/>
            </a:lvl5pPr>
            <a:lvl6pPr marL="2257816" indent="0">
              <a:buNone/>
              <a:defRPr sz="2000"/>
            </a:lvl6pPr>
            <a:lvl7pPr marL="2709380" indent="0">
              <a:buNone/>
              <a:defRPr sz="2000"/>
            </a:lvl7pPr>
            <a:lvl8pPr marL="3160943" indent="0">
              <a:buNone/>
              <a:defRPr sz="2000"/>
            </a:lvl8pPr>
            <a:lvl9pPr marL="3612507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64" indent="0">
              <a:buNone/>
              <a:defRPr sz="1200"/>
            </a:lvl2pPr>
            <a:lvl3pPr marL="903126" indent="0">
              <a:buNone/>
              <a:defRPr sz="1000"/>
            </a:lvl3pPr>
            <a:lvl4pPr marL="1354690" indent="0">
              <a:buNone/>
              <a:defRPr sz="900"/>
            </a:lvl4pPr>
            <a:lvl5pPr marL="1806253" indent="0">
              <a:buNone/>
              <a:defRPr sz="900"/>
            </a:lvl5pPr>
            <a:lvl6pPr marL="2257816" indent="0">
              <a:buNone/>
              <a:defRPr sz="900"/>
            </a:lvl6pPr>
            <a:lvl7pPr marL="2709380" indent="0">
              <a:buNone/>
              <a:defRPr sz="900"/>
            </a:lvl7pPr>
            <a:lvl8pPr marL="3160943" indent="0">
              <a:buNone/>
              <a:defRPr sz="900"/>
            </a:lvl8pPr>
            <a:lvl9pPr marL="3612507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2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20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1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1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2988912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28673674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43634463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354530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1610597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4820052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OSK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4" b="18263"/>
          <a:stretch>
            <a:fillRect/>
          </a:stretch>
        </p:blipFill>
        <p:spPr bwMode="auto">
          <a:xfrm>
            <a:off x="179389" y="6021388"/>
            <a:ext cx="8905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6781801"/>
            <a:ext cx="9144000" cy="36513"/>
          </a:xfrm>
          <a:prstGeom prst="rect">
            <a:avLst/>
          </a:prstGeom>
          <a:solidFill>
            <a:srgbClr val="5EC5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Rectangle 8"/>
          <p:cNvSpPr>
            <a:spLocks noChangeArrowheads="1"/>
          </p:cNvSpPr>
          <p:nvPr userDrawn="1"/>
        </p:nvSpPr>
        <p:spPr bwMode="auto">
          <a:xfrm>
            <a:off x="0" y="6729414"/>
            <a:ext cx="9144000" cy="36512"/>
          </a:xfrm>
          <a:prstGeom prst="rect">
            <a:avLst/>
          </a:prstGeom>
          <a:solidFill>
            <a:srgbClr val="A4C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-396874" y="240347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685800" y="1600201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 sz="2000" b="1">
              <a:solidFill>
                <a:srgbClr val="4D4D4D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  <a:prstGeom prst="rect">
            <a:avLst/>
          </a:prstGeom>
        </p:spPr>
        <p:txBody>
          <a:bodyPr vert="horz" lIns="90313" tIns="45156" rIns="90313" bIns="45156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horz" lIns="90313" tIns="45156" rIns="90313" bIns="45156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vert="horz" lIns="90313" tIns="45156" rIns="90313" bIns="451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564" eaLnBrk="1" fontAlgn="auto" hangingPunct="1">
              <a:spcBef>
                <a:spcPts val="0"/>
              </a:spcBef>
              <a:spcAft>
                <a:spcPts val="0"/>
              </a:spcAft>
            </a:pPr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1564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12.04.2016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2" y="6356355"/>
            <a:ext cx="2895600" cy="365125"/>
          </a:xfrm>
          <a:prstGeom prst="rect">
            <a:avLst/>
          </a:prstGeom>
        </p:spPr>
        <p:txBody>
          <a:bodyPr vert="horz" lIns="90313" tIns="45156" rIns="90313" bIns="451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564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3" y="6356355"/>
            <a:ext cx="2133600" cy="365125"/>
          </a:xfrm>
          <a:prstGeom prst="rect">
            <a:avLst/>
          </a:prstGeom>
        </p:spPr>
        <p:txBody>
          <a:bodyPr vert="horz" lIns="90313" tIns="45156" rIns="90313" bIns="451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564" eaLnBrk="1" fontAlgn="auto" hangingPunct="1">
              <a:spcBef>
                <a:spcPts val="0"/>
              </a:spcBef>
              <a:spcAft>
                <a:spcPts val="0"/>
              </a:spcAft>
            </a:pPr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156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00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1564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72" indent="-338672" algn="l" defTabSz="4515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791" indent="-282227" algn="l" defTabSz="45156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909" indent="-225782" algn="l" defTabSz="45156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472" indent="-225782" algn="l" defTabSz="45156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035" indent="-225782" algn="l" defTabSz="45156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598" indent="-225782" algn="l" defTabSz="4515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5162" indent="-225782" algn="l" defTabSz="4515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725" indent="-225782" algn="l" defTabSz="4515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8288" indent="-225782" algn="l" defTabSz="4515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64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26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690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253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816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380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943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507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  <a:prstGeom prst="rect">
            <a:avLst/>
          </a:prstGeom>
        </p:spPr>
        <p:txBody>
          <a:bodyPr vert="horz" lIns="90313" tIns="45156" rIns="90313" bIns="45156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600205"/>
            <a:ext cx="8229600" cy="4525963"/>
          </a:xfrm>
          <a:prstGeom prst="rect">
            <a:avLst/>
          </a:prstGeom>
        </p:spPr>
        <p:txBody>
          <a:bodyPr vert="horz" lIns="90313" tIns="45156" rIns="90313" bIns="45156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0313" tIns="45156" rIns="90313" bIns="451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564" eaLnBrk="1" fontAlgn="auto" hangingPunct="1">
              <a:spcBef>
                <a:spcPts val="0"/>
              </a:spcBef>
              <a:spcAft>
                <a:spcPts val="0"/>
              </a:spcAft>
            </a:pPr>
            <a:fld id="{2C49662C-D357-3D4F-A753-C25CD6978141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1564" eaLnBrk="1" fontAlgn="auto" hangingPunct="1">
                <a:spcBef>
                  <a:spcPts val="0"/>
                </a:spcBef>
                <a:spcAft>
                  <a:spcPts val="0"/>
                </a:spcAft>
              </a:pPr>
              <a:t>12.04.2016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0313" tIns="45156" rIns="90313" bIns="451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564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 vert="horz" lIns="90313" tIns="45156" rIns="90313" bIns="451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564" eaLnBrk="1" fontAlgn="auto" hangingPunct="1">
              <a:spcBef>
                <a:spcPts val="0"/>
              </a:spcBef>
              <a:spcAft>
                <a:spcPts val="0"/>
              </a:spcAft>
            </a:pPr>
            <a:fld id="{FFF5E62A-4C98-CF49-91F3-5191DFCFB91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156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00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1564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72" indent="-338672" algn="l" defTabSz="4515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791" indent="-282227" algn="l" defTabSz="45156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909" indent="-225782" algn="l" defTabSz="45156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472" indent="-225782" algn="l" defTabSz="45156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035" indent="-225782" algn="l" defTabSz="45156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598" indent="-225782" algn="l" defTabSz="4515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5162" indent="-225782" algn="l" defTabSz="4515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725" indent="-225782" algn="l" defTabSz="4515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8288" indent="-225782" algn="l" defTabSz="4515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64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26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690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253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816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380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943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507" algn="l" defTabSz="451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732"/>
            <a:ext cx="9144000" cy="5533956"/>
          </a:xfrm>
          <a:prstGeom prst="rect">
            <a:avLst/>
          </a:prstGeom>
        </p:spPr>
      </p:pic>
      <p:pic>
        <p:nvPicPr>
          <p:cNvPr id="1638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31968" r="1413"/>
          <a:stretch/>
        </p:blipFill>
        <p:spPr bwMode="auto">
          <a:xfrm>
            <a:off x="5148064" y="1988840"/>
            <a:ext cx="3999796" cy="387390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40432"/>
            <a:ext cx="1080120" cy="5004792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620688"/>
            <a:ext cx="3059832" cy="1871808"/>
          </a:xfrm>
          <a:prstGeom prst="rect">
            <a:avLst/>
          </a:prstGeom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4800" dirty="0">
                <a:solidFill>
                  <a:srgbClr val="2A368A"/>
                </a:solidFill>
                <a:latin typeface="Arial"/>
                <a:cs typeface="Arial"/>
              </a:rPr>
              <a:t>The Stroke Nurse </a:t>
            </a:r>
            <a:r>
              <a:rPr lang="en-US" altLang="de-DE" sz="4800" dirty="0" smtClean="0">
                <a:solidFill>
                  <a:srgbClr val="2A368A"/>
                </a:solidFill>
                <a:latin typeface="Arial"/>
                <a:cs typeface="Arial"/>
              </a:rPr>
              <a:t>Project</a:t>
            </a:r>
            <a:r>
              <a:rPr lang="en-US" altLang="de-DE" sz="48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altLang="de-DE" sz="48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altLang="de-DE" sz="3600" b="0" dirty="0" smtClean="0">
                <a:solidFill>
                  <a:schemeClr val="tx1"/>
                </a:solidFill>
                <a:latin typeface="Arial"/>
                <a:cs typeface="Arial"/>
              </a:rPr>
              <a:t>A community-based</a:t>
            </a:r>
            <a:r>
              <a:rPr lang="en-US" altLang="de-DE" sz="36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altLang="de-DE" sz="3600" b="0" dirty="0" smtClean="0">
                <a:solidFill>
                  <a:schemeClr val="tx1"/>
                </a:solidFill>
                <a:latin typeface="Arial"/>
                <a:cs typeface="Arial"/>
              </a:rPr>
              <a:t>approach </a:t>
            </a:r>
            <a:br>
              <a:rPr lang="en-US" altLang="de-DE" sz="3600" b="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altLang="de-DE" sz="3600" b="0" dirty="0" smtClean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lang="en-US" altLang="de-DE" sz="3600" b="0" dirty="0">
                <a:solidFill>
                  <a:schemeClr val="tx1"/>
                </a:solidFill>
                <a:latin typeface="Arial"/>
                <a:cs typeface="Arial"/>
              </a:rPr>
              <a:t>improving the </a:t>
            </a:r>
            <a:r>
              <a:rPr lang="en-US" altLang="de-DE" sz="3600" b="0" dirty="0" smtClean="0">
                <a:solidFill>
                  <a:schemeClr val="tx1"/>
                </a:solidFill>
                <a:latin typeface="Arial"/>
                <a:cs typeface="Arial"/>
              </a:rPr>
              <a:t>post-acute</a:t>
            </a:r>
            <a:r>
              <a:rPr lang="en-US" altLang="de-DE" sz="36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altLang="de-DE" sz="3600" b="0" dirty="0" smtClean="0">
                <a:solidFill>
                  <a:schemeClr val="tx1"/>
                </a:solidFill>
                <a:latin typeface="Arial"/>
                <a:cs typeface="Arial"/>
              </a:rPr>
              <a:t>care </a:t>
            </a:r>
            <a:r>
              <a:rPr lang="en-US" altLang="de-DE" sz="3600" b="0" dirty="0">
                <a:solidFill>
                  <a:schemeClr val="tx1"/>
                </a:solidFill>
                <a:latin typeface="Arial"/>
                <a:cs typeface="Arial"/>
              </a:rPr>
              <a:t>of stroke patients.</a:t>
            </a:r>
            <a:endParaRPr lang="de-DE" altLang="de-DE" sz="36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936104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cs typeface="Arial"/>
              </a:rPr>
              <a:t>Thomas Staudacher, Pia Bader, Jürgen Kunz, </a:t>
            </a:r>
            <a:br>
              <a:rPr lang="de-DE" dirty="0">
                <a:solidFill>
                  <a:schemeClr val="tx1"/>
                </a:solidFill>
                <a:cs typeface="Arial"/>
              </a:rPr>
            </a:br>
            <a:r>
              <a:rPr lang="de-DE" dirty="0" smtClean="0">
                <a:solidFill>
                  <a:schemeClr val="tx1"/>
                </a:solidFill>
                <a:cs typeface="Arial"/>
              </a:rPr>
              <a:t>Dietmar </a:t>
            </a:r>
            <a:r>
              <a:rPr lang="de-DE" dirty="0">
                <a:solidFill>
                  <a:schemeClr val="tx1"/>
                </a:solidFill>
                <a:cs typeface="Arial"/>
              </a:rPr>
              <a:t>Bengel </a:t>
            </a:r>
            <a:r>
              <a:rPr lang="de-DE" dirty="0" err="1">
                <a:solidFill>
                  <a:schemeClr val="tx1"/>
                </a:solidFill>
                <a:cs typeface="Arial"/>
              </a:rPr>
              <a:t>and</a:t>
            </a:r>
            <a:r>
              <a:rPr lang="de-DE" dirty="0">
                <a:solidFill>
                  <a:schemeClr val="tx1"/>
                </a:solidFill>
                <a:cs typeface="Arial"/>
              </a:rPr>
              <a:t> </a:t>
            </a:r>
            <a:r>
              <a:rPr lang="de-DE" b="1" dirty="0">
                <a:solidFill>
                  <a:schemeClr val="tx1"/>
                </a:solidFill>
                <a:cs typeface="Arial"/>
              </a:rPr>
              <a:t>Hans Joachim von Büdingen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cs typeface="Arial"/>
              </a:rPr>
              <a:t>Ravensburg, Germany</a:t>
            </a:r>
          </a:p>
        </p:txBody>
      </p:sp>
      <p:sp>
        <p:nvSpPr>
          <p:cNvPr id="4" name="Rechteck 3"/>
          <p:cNvSpPr/>
          <p:nvPr/>
        </p:nvSpPr>
        <p:spPr>
          <a:xfrm>
            <a:off x="5076056" y="5445224"/>
            <a:ext cx="4067944" cy="79208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1799753" cy="122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800" b="0" dirty="0" smtClean="0">
                <a:solidFill>
                  <a:srgbClr val="2A368A"/>
                </a:solidFill>
                <a:cs typeface="Arial"/>
              </a:rPr>
              <a:t>The Stroke Nurse Project </a:t>
            </a:r>
            <a:r>
              <a:rPr lang="en-US" altLang="de-DE" sz="2800" dirty="0">
                <a:solidFill>
                  <a:srgbClr val="000000"/>
                </a:solidFill>
                <a:cs typeface="Arial"/>
              </a:rPr>
              <a:t/>
            </a:r>
            <a:br>
              <a:rPr lang="en-US" altLang="de-DE" sz="2800" dirty="0">
                <a:solidFill>
                  <a:srgbClr val="000000"/>
                </a:solidFill>
                <a:cs typeface="Arial"/>
              </a:rPr>
            </a:br>
            <a:r>
              <a:rPr lang="en-US" altLang="de-DE" sz="2800" dirty="0">
                <a:solidFill>
                  <a:srgbClr val="000000"/>
                </a:solidFill>
                <a:cs typeface="Arial"/>
              </a:rPr>
              <a:t>The Aims</a:t>
            </a:r>
            <a:endParaRPr lang="de-DE" sz="2800" dirty="0">
              <a:cs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4525963"/>
          </a:xfrm>
        </p:spPr>
        <p:txBody>
          <a:bodyPr/>
          <a:lstStyle/>
          <a:p>
            <a:pPr marL="0" indent="0">
              <a:buNone/>
              <a:tabLst>
                <a:tab pos="541338" algn="l"/>
              </a:tabLst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To evaluate </a:t>
            </a:r>
            <a:r>
              <a:rPr lang="en-US" sz="2200" b="1" dirty="0">
                <a:solidFill>
                  <a:schemeClr val="tx1"/>
                </a:solidFill>
                <a:cs typeface="Arial"/>
              </a:rPr>
              <a:t>stroke recurrence, mortality and </a:t>
            </a:r>
            <a:r>
              <a:rPr lang="en-US" sz="2200" b="1" dirty="0" smtClean="0">
                <a:solidFill>
                  <a:schemeClr val="tx1"/>
                </a:solidFill>
                <a:cs typeface="Arial"/>
              </a:rPr>
              <a:t>psychosocial </a:t>
            </a:r>
            <a:r>
              <a:rPr lang="en-US" sz="2200" b="1" dirty="0">
                <a:solidFill>
                  <a:schemeClr val="tx1"/>
                </a:solidFill>
                <a:cs typeface="Arial"/>
              </a:rPr>
              <a:t>parameters </a:t>
            </a:r>
            <a:r>
              <a:rPr lang="en-US" sz="2200" dirty="0">
                <a:solidFill>
                  <a:schemeClr val="tx1"/>
                </a:solidFill>
                <a:cs typeface="Arial"/>
              </a:rPr>
              <a:t>in a single-center, uncontrolled, observational, prospective study. </a:t>
            </a:r>
            <a:endParaRPr lang="en-US" sz="2200" b="1" dirty="0">
              <a:solidFill>
                <a:schemeClr val="tx1"/>
              </a:solidFill>
              <a:cs typeface="Arial"/>
            </a:endParaRPr>
          </a:p>
          <a:p>
            <a:pPr marL="457200" indent="-457200">
              <a:buFont typeface="+mj-lt"/>
              <a:buAutoNum type="arabicPeriod"/>
              <a:tabLst>
                <a:tab pos="541338" algn="l"/>
              </a:tabLst>
            </a:pPr>
            <a:endParaRPr lang="en-US" sz="2200" dirty="0">
              <a:solidFill>
                <a:schemeClr val="tx1"/>
              </a:solidFill>
              <a:cs typeface="Arial"/>
            </a:endParaRPr>
          </a:p>
          <a:p>
            <a:pPr marL="457200" indent="-457200">
              <a:buFont typeface="Symbol" charset="2"/>
              <a:buChar char="-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To assist patients and their relatives / caregivers in coping with </a:t>
            </a:r>
            <a:r>
              <a:rPr lang="en-US" sz="2200" b="1" dirty="0">
                <a:solidFill>
                  <a:schemeClr val="tx1"/>
                </a:solidFill>
                <a:cs typeface="Arial"/>
              </a:rPr>
              <a:t>psychosocial challenges. </a:t>
            </a:r>
          </a:p>
          <a:p>
            <a:pPr marL="457200" indent="-457200">
              <a:buFont typeface="Symbol" charset="2"/>
              <a:buChar char="-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To ascertain patients’ adherence to </a:t>
            </a:r>
            <a:r>
              <a:rPr lang="en-US" sz="2200" b="1" dirty="0">
                <a:solidFill>
                  <a:schemeClr val="tx1"/>
                </a:solidFill>
                <a:cs typeface="Arial"/>
              </a:rPr>
              <a:t>secondary prevention</a:t>
            </a:r>
            <a:r>
              <a:rPr lang="en-US" sz="2200" dirty="0">
                <a:solidFill>
                  <a:schemeClr val="tx1"/>
                </a:solidFill>
                <a:cs typeface="Arial"/>
              </a:rPr>
              <a:t> guidelines. </a:t>
            </a:r>
          </a:p>
          <a:p>
            <a:pPr marL="457200" indent="-457200">
              <a:buFont typeface="Symbol" charset="2"/>
              <a:buChar char="-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To encourage professional medical </a:t>
            </a:r>
            <a:r>
              <a:rPr lang="en-US" sz="2200" b="1" dirty="0">
                <a:solidFill>
                  <a:schemeClr val="tx1"/>
                </a:solidFill>
                <a:cs typeface="Arial"/>
              </a:rPr>
              <a:t>care by neurologists.</a:t>
            </a:r>
          </a:p>
          <a:p>
            <a:endParaRPr lang="de-DE" sz="2200" dirty="0">
              <a:solidFill>
                <a:schemeClr val="tx1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1799753" cy="122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2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800" b="0" dirty="0">
                <a:solidFill>
                  <a:srgbClr val="2A368A"/>
                </a:solidFill>
                <a:cs typeface="Arial"/>
              </a:rPr>
              <a:t>The Stroke Nurse Project </a:t>
            </a:r>
            <a:r>
              <a:rPr lang="en-US" altLang="de-DE" sz="2800" b="0" dirty="0">
                <a:solidFill>
                  <a:srgbClr val="000000"/>
                </a:solidFill>
                <a:cs typeface="Arial"/>
              </a:rPr>
              <a:t/>
            </a:r>
            <a:br>
              <a:rPr lang="en-US" altLang="de-DE" sz="2800" b="0" dirty="0">
                <a:solidFill>
                  <a:srgbClr val="000000"/>
                </a:solidFill>
                <a:cs typeface="Arial"/>
              </a:rPr>
            </a:br>
            <a:r>
              <a:rPr lang="en-US" altLang="de-DE" sz="2800" dirty="0">
                <a:solidFill>
                  <a:srgbClr val="000000"/>
                </a:solidFill>
                <a:cs typeface="Arial"/>
              </a:rPr>
              <a:t>The Mission</a:t>
            </a:r>
            <a:br>
              <a:rPr lang="en-US" altLang="de-DE" sz="2800" dirty="0">
                <a:solidFill>
                  <a:srgbClr val="000000"/>
                </a:solidFill>
                <a:cs typeface="Arial"/>
              </a:rPr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6779096" cy="4525963"/>
          </a:xfrm>
        </p:spPr>
        <p:txBody>
          <a:bodyPr/>
          <a:lstStyle/>
          <a:p>
            <a:pPr marL="457200" indent="-457200">
              <a:buFont typeface="Symbol" charset="2"/>
              <a:buChar char="-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Recruitment of patients prior to discharge from the stroke unit.</a:t>
            </a:r>
          </a:p>
          <a:p>
            <a:pPr marL="457200" indent="-457200">
              <a:buFont typeface="Symbol" charset="2"/>
              <a:buChar char="-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Defining aims for secondary prevention.</a:t>
            </a:r>
          </a:p>
          <a:p>
            <a:pPr marL="457200" indent="-457200">
              <a:buFont typeface="Symbol" charset="2"/>
              <a:buChar char="-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Checking if these aims are fulfilled.</a:t>
            </a:r>
          </a:p>
          <a:p>
            <a:pPr marL="457200" indent="-457200">
              <a:buFont typeface="Symbol" charset="2"/>
              <a:buChar char="-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Organizing post-hospital care by a Neurologist.</a:t>
            </a:r>
          </a:p>
          <a:p>
            <a:pPr marL="457200" indent="-457200">
              <a:buFont typeface="Symbol" charset="2"/>
              <a:buChar char="-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Phone calls after discharge to recognize problems and needs for help.</a:t>
            </a:r>
          </a:p>
          <a:p>
            <a:pPr marL="457200" indent="-457200">
              <a:buFont typeface="Symbol" charset="2"/>
              <a:buChar char="-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Continued motivation of patients and caregivers</a:t>
            </a:r>
          </a:p>
          <a:p>
            <a:pPr marL="457200" indent="-457200">
              <a:buFont typeface="Symbol" charset="2"/>
              <a:buChar char="-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Two home visits at 3 and 6 months.</a:t>
            </a:r>
          </a:p>
          <a:p>
            <a:pPr marL="457200" indent="-457200">
              <a:buFont typeface="Symbol" charset="2"/>
              <a:buChar char="-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Final interview by phone after 12 months</a:t>
            </a:r>
            <a:r>
              <a:rPr lang="en-US" sz="2200" dirty="0" smtClean="0">
                <a:solidFill>
                  <a:schemeClr val="tx1"/>
                </a:solidFill>
                <a:cs typeface="Arial"/>
              </a:rPr>
              <a:t>.</a:t>
            </a:r>
            <a:endParaRPr lang="en-US" sz="22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1799753" cy="122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1799753" cy="122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9pPr>
          </a:lstStyle>
          <a:p>
            <a:pPr lvl="0"/>
            <a:r>
              <a:rPr lang="en-US" altLang="de-DE" sz="2800" b="0" dirty="0">
                <a:solidFill>
                  <a:srgbClr val="2A368A"/>
                </a:solidFill>
                <a:cs typeface="Arial"/>
              </a:rPr>
              <a:t>The Stroke Nurse Project </a:t>
            </a:r>
            <a:r>
              <a:rPr lang="en-US" altLang="de-DE" sz="2800" b="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altLang="de-DE" sz="2800" b="0" dirty="0" smtClean="0">
                <a:solidFill>
                  <a:srgbClr val="000000"/>
                </a:solidFill>
                <a:cs typeface="Arial"/>
              </a:rPr>
            </a:br>
            <a:r>
              <a:rPr lang="en-US" altLang="de-DE" sz="2800" kern="0" dirty="0">
                <a:solidFill>
                  <a:srgbClr val="000000"/>
                </a:solidFill>
                <a:cs typeface="Arial"/>
              </a:rPr>
              <a:t>Inclusion criteria</a:t>
            </a:r>
            <a:endParaRPr lang="de-DE" altLang="de-DE" sz="2800" dirty="0">
              <a:solidFill>
                <a:srgbClr val="000000"/>
              </a:solidFill>
              <a:ea typeface="Osaka" charset="-128"/>
              <a:cs typeface="Arial"/>
            </a:endParaRPr>
          </a:p>
          <a:p>
            <a:r>
              <a:rPr lang="en-US" altLang="de-DE" sz="280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altLang="de-DE" sz="2800" dirty="0" smtClean="0">
                <a:solidFill>
                  <a:srgbClr val="000000"/>
                </a:solidFill>
                <a:cs typeface="Arial"/>
              </a:rPr>
            </a:br>
            <a:endParaRPr lang="de-DE" sz="280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1600201"/>
            <a:ext cx="6779096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Font typeface="Symbol" charset="2"/>
              <a:buChar char="-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Treatment in local SU due to stroke or TIA.</a:t>
            </a:r>
          </a:p>
          <a:p>
            <a:pPr>
              <a:spcBef>
                <a:spcPts val="600"/>
              </a:spcBef>
              <a:buFont typeface="Symbol" charset="2"/>
              <a:buChar char="-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High risk-profile (even in TIA patients).</a:t>
            </a:r>
          </a:p>
          <a:p>
            <a:pPr>
              <a:spcBef>
                <a:spcPts val="600"/>
              </a:spcBef>
              <a:buFont typeface="Symbol" charset="2"/>
              <a:buChar char="-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Living at a distance to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Ravensburg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of less than  25 miles.</a:t>
            </a:r>
          </a:p>
        </p:txBody>
      </p:sp>
    </p:spTree>
    <p:extLst>
      <p:ext uri="{BB962C8B-B14F-4D97-AF65-F5344CB8AC3E}">
        <p14:creationId xmlns:p14="http://schemas.microsoft.com/office/powerpoint/2010/main" val="23593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1799753" cy="122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457200" y="1600201"/>
            <a:ext cx="3394720" cy="31969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Observation period:</a:t>
            </a:r>
          </a:p>
          <a:p>
            <a:pPr>
              <a:lnSpc>
                <a:spcPct val="50000"/>
              </a:lnSpc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Patients enrolled:</a:t>
            </a:r>
          </a:p>
          <a:p>
            <a:pPr>
              <a:lnSpc>
                <a:spcPct val="50000"/>
              </a:lnSpc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Mean age:</a:t>
            </a:r>
          </a:p>
          <a:p>
            <a:pPr>
              <a:lnSpc>
                <a:spcPct val="50000"/>
              </a:lnSpc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Qualifying event: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3419872" y="1600201"/>
            <a:ext cx="4684841" cy="4205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April 2012 – January </a:t>
            </a:r>
            <a:r>
              <a:rPr lang="en-US" sz="2400" dirty="0" smtClean="0">
                <a:solidFill>
                  <a:srgbClr val="000000"/>
                </a:solidFill>
                <a:cs typeface="Arial"/>
              </a:rPr>
              <a:t>2015</a:t>
            </a:r>
          </a:p>
          <a:p>
            <a:pPr marL="0" indent="0">
              <a:lnSpc>
                <a:spcPct val="50000"/>
              </a:lnSpc>
              <a:buNone/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290 (41% female)</a:t>
            </a:r>
          </a:p>
          <a:p>
            <a:pPr marL="0" indent="0">
              <a:lnSpc>
                <a:spcPct val="50000"/>
              </a:lnSpc>
              <a:buNone/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67 years (24 – 95)</a:t>
            </a:r>
          </a:p>
          <a:p>
            <a:pPr>
              <a:lnSpc>
                <a:spcPct val="50000"/>
              </a:lnSpc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Ischemic stroke (84%</a:t>
            </a:r>
            <a:r>
              <a:rPr lang="en-US" sz="2400" dirty="0" smtClean="0">
                <a:solidFill>
                  <a:srgbClr val="000000"/>
                </a:solidFill>
                <a:cs typeface="Arial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cs typeface="Arial"/>
              </a:rPr>
              <a:t>TIA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(8%</a:t>
            </a:r>
            <a:r>
              <a:rPr lang="en-US" sz="2400" dirty="0" smtClean="0">
                <a:solidFill>
                  <a:srgbClr val="000000"/>
                </a:solidFill>
                <a:cs typeface="Arial"/>
              </a:rPr>
              <a:t>)</a:t>
            </a:r>
            <a:br>
              <a:rPr lang="en-US" sz="2400" dirty="0" smtClean="0">
                <a:solidFill>
                  <a:srgbClr val="000000"/>
                </a:solidFill>
                <a:cs typeface="Arial"/>
              </a:rPr>
            </a:br>
            <a:r>
              <a:rPr lang="en-US" sz="2400" dirty="0" smtClean="0">
                <a:solidFill>
                  <a:srgbClr val="000000"/>
                </a:solidFill>
                <a:cs typeface="Arial"/>
              </a:rPr>
              <a:t>Hemorrhagic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stroke (8%)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 sz="2800" b="0" dirty="0">
                <a:solidFill>
                  <a:srgbClr val="2A368A"/>
                </a:solidFill>
                <a:cs typeface="Arial"/>
              </a:rPr>
              <a:t>The Stroke Nurse Project </a:t>
            </a:r>
            <a:r>
              <a:rPr lang="en-US" altLang="de-DE" sz="2800" b="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altLang="de-DE" sz="2800" b="0" dirty="0" smtClean="0">
                <a:solidFill>
                  <a:srgbClr val="000000"/>
                </a:solidFill>
                <a:cs typeface="Arial"/>
              </a:rPr>
            </a:br>
            <a:r>
              <a:rPr lang="en-US" altLang="de-DE" sz="2800" kern="0" dirty="0">
                <a:solidFill>
                  <a:srgbClr val="000000"/>
                </a:solidFill>
                <a:cs typeface="Arial"/>
              </a:rPr>
              <a:t>Patient </a:t>
            </a:r>
            <a:r>
              <a:rPr lang="en-US" altLang="de-DE" sz="2800" kern="0" dirty="0" smtClean="0">
                <a:solidFill>
                  <a:srgbClr val="000000"/>
                </a:solidFill>
                <a:cs typeface="Arial"/>
              </a:rPr>
              <a:t>Characteristics</a:t>
            </a:r>
            <a:r>
              <a:rPr lang="en-US" altLang="de-DE" sz="280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altLang="de-DE" sz="2800" dirty="0" smtClean="0">
                <a:solidFill>
                  <a:srgbClr val="000000"/>
                </a:solidFill>
                <a:cs typeface="Arial"/>
              </a:rPr>
            </a:b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625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294721555"/>
              </p:ext>
            </p:extLst>
          </p:nvPr>
        </p:nvGraphicFramePr>
        <p:xfrm>
          <a:off x="323528" y="1718940"/>
          <a:ext cx="42484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646983551"/>
              </p:ext>
            </p:extLst>
          </p:nvPr>
        </p:nvGraphicFramePr>
        <p:xfrm>
          <a:off x="4644008" y="1741980"/>
          <a:ext cx="4392488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1799753" cy="122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 sz="2800" b="0" dirty="0">
                <a:solidFill>
                  <a:srgbClr val="2A368A"/>
                </a:solidFill>
                <a:cs typeface="Arial"/>
              </a:rPr>
              <a:t>The Stroke Nurse Project </a:t>
            </a:r>
            <a:r>
              <a:rPr lang="en-US" altLang="de-DE" sz="2800" b="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altLang="de-DE" sz="2800" b="0" dirty="0" smtClean="0">
                <a:solidFill>
                  <a:srgbClr val="000000"/>
                </a:solidFill>
                <a:cs typeface="Arial"/>
              </a:rPr>
            </a:br>
            <a:r>
              <a:rPr lang="en-US" altLang="de-DE" sz="2800" kern="0" dirty="0">
                <a:solidFill>
                  <a:srgbClr val="000000"/>
                </a:solidFill>
                <a:cs typeface="Arial"/>
              </a:rPr>
              <a:t>Patient </a:t>
            </a:r>
            <a:r>
              <a:rPr lang="en-US" altLang="de-DE" sz="2800" kern="0" dirty="0" smtClean="0">
                <a:solidFill>
                  <a:srgbClr val="000000"/>
                </a:solidFill>
                <a:cs typeface="Arial"/>
              </a:rPr>
              <a:t>Characteristics</a:t>
            </a:r>
            <a:r>
              <a:rPr lang="en-US" altLang="de-DE" sz="280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altLang="de-DE" sz="2800" dirty="0" smtClean="0">
                <a:solidFill>
                  <a:srgbClr val="000000"/>
                </a:solidFill>
                <a:cs typeface="Arial"/>
              </a:rPr>
            </a:b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619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904656" cy="555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 sz="2800" b="0" dirty="0">
                <a:solidFill>
                  <a:srgbClr val="2A368A"/>
                </a:solidFill>
                <a:cs typeface="Arial"/>
              </a:rPr>
              <a:t>The Stroke Nurse Project </a:t>
            </a:r>
            <a:r>
              <a:rPr lang="en-US" altLang="de-DE" sz="2800" b="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altLang="de-DE" sz="2800" b="0" dirty="0" smtClean="0">
                <a:solidFill>
                  <a:srgbClr val="000000"/>
                </a:solidFill>
                <a:cs typeface="Arial"/>
              </a:rPr>
            </a:br>
            <a:r>
              <a:rPr lang="en-US" altLang="de-DE" sz="2800" kern="0" dirty="0" smtClean="0">
                <a:solidFill>
                  <a:srgbClr val="000000"/>
                </a:solidFill>
                <a:cs typeface="Arial"/>
              </a:rPr>
              <a:t>Results</a:t>
            </a:r>
            <a:r>
              <a:rPr lang="en-US" altLang="de-DE" sz="280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altLang="de-DE" sz="2800" dirty="0" smtClean="0">
                <a:solidFill>
                  <a:srgbClr val="000000"/>
                </a:solidFill>
                <a:cs typeface="Arial"/>
              </a:rPr>
            </a:br>
            <a:endParaRPr lang="de-DE" sz="28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1799753" cy="122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422104" y="1268760"/>
            <a:ext cx="4608512" cy="151216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2339752" y="1600201"/>
            <a:ext cx="3682752" cy="11087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Stroke-free Survival</a:t>
            </a:r>
            <a:br>
              <a:rPr lang="en-US" sz="2000" b="1" dirty="0" smtClean="0">
                <a:solidFill>
                  <a:srgbClr val="000000"/>
                </a:solidFill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cs typeface="Arial"/>
              </a:rPr>
              <a:t>After hospitalization for Stroke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cs typeface="Arial"/>
              </a:rPr>
              <a:t>(1</a:t>
            </a:r>
            <a:r>
              <a:rPr lang="en-US" sz="2000" baseline="30000" dirty="0" smtClean="0">
                <a:solidFill>
                  <a:srgbClr val="000000"/>
                </a:solidFill>
                <a:cs typeface="Arial"/>
              </a:rPr>
              <a:t>st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event)</a:t>
            </a:r>
          </a:p>
        </p:txBody>
      </p:sp>
      <p:sp>
        <p:nvSpPr>
          <p:cNvPr id="9" name="Rechteck 8"/>
          <p:cNvSpPr/>
          <p:nvPr/>
        </p:nvSpPr>
        <p:spPr>
          <a:xfrm>
            <a:off x="539552" y="2955580"/>
            <a:ext cx="1368152" cy="241763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259632" y="2420888"/>
            <a:ext cx="648072" cy="2810421"/>
          </a:xfrm>
          <a:prstGeom prst="rect">
            <a:avLst/>
          </a:prstGeom>
        </p:spPr>
        <p:txBody>
          <a:bodyPr vert="vert27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rgbClr val="000000"/>
                </a:solidFill>
                <a:cs typeface="Arial"/>
              </a:rPr>
              <a:t>Percent survival</a:t>
            </a:r>
            <a:endParaRPr lang="en-US" sz="1800" dirty="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225274"/>
              </p:ext>
            </p:extLst>
          </p:nvPr>
        </p:nvGraphicFramePr>
        <p:xfrm>
          <a:off x="1403648" y="1135915"/>
          <a:ext cx="5832648" cy="547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3" imgW="3813120" imgH="3575520" progId="Prism5.Document">
                  <p:embed/>
                </p:oleObj>
              </mc:Choice>
              <mc:Fallback>
                <p:oleObj r:id="rId3" imgW="3813120" imgH="357552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135915"/>
                        <a:ext cx="5832648" cy="54716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 sz="2800" b="0" dirty="0">
                <a:solidFill>
                  <a:srgbClr val="2A368A"/>
                </a:solidFill>
                <a:cs typeface="Arial"/>
              </a:rPr>
              <a:t>The Stroke Nurse Project </a:t>
            </a:r>
            <a:r>
              <a:rPr lang="en-US" altLang="de-DE" sz="2800" b="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altLang="de-DE" sz="2800" b="0" dirty="0" smtClean="0">
                <a:solidFill>
                  <a:srgbClr val="000000"/>
                </a:solidFill>
                <a:cs typeface="Arial"/>
              </a:rPr>
            </a:br>
            <a:r>
              <a:rPr lang="en-US" altLang="de-DE" sz="2800" kern="0" dirty="0" smtClean="0">
                <a:solidFill>
                  <a:srgbClr val="000000"/>
                </a:solidFill>
                <a:cs typeface="Arial"/>
              </a:rPr>
              <a:t>Results</a:t>
            </a:r>
            <a:r>
              <a:rPr lang="en-US" altLang="de-DE" sz="280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altLang="de-DE" sz="2800" dirty="0" smtClean="0">
                <a:solidFill>
                  <a:srgbClr val="000000"/>
                </a:solidFill>
                <a:cs typeface="Arial"/>
              </a:rPr>
            </a:br>
            <a:endParaRPr lang="de-DE" sz="2800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1799753" cy="122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5940152" y="404664"/>
            <a:ext cx="3682752" cy="11087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422104" y="1268760"/>
            <a:ext cx="4608512" cy="151216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339752" y="1600201"/>
            <a:ext cx="3682752" cy="11087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cs typeface="Arial"/>
              </a:rPr>
              <a:t>Overall Survival</a:t>
            </a:r>
            <a:br>
              <a:rPr lang="en-US" sz="2000" b="1" dirty="0">
                <a:solidFill>
                  <a:srgbClr val="000000"/>
                </a:solidFill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cs typeface="Arial"/>
              </a:rPr>
              <a:t>After hospitalization for Stroke</a:t>
            </a:r>
            <a:br>
              <a:rPr lang="en-US" sz="2000" dirty="0">
                <a:solidFill>
                  <a:srgbClr val="000000"/>
                </a:solidFill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cs typeface="Arial"/>
              </a:rPr>
              <a:t>(1</a:t>
            </a:r>
            <a:r>
              <a:rPr lang="en-US" sz="2000" baseline="30000" dirty="0">
                <a:solidFill>
                  <a:srgbClr val="000000"/>
                </a:solidFill>
                <a:cs typeface="Arial"/>
              </a:rPr>
              <a:t>st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event)</a:t>
            </a:r>
          </a:p>
        </p:txBody>
      </p:sp>
      <p:sp>
        <p:nvSpPr>
          <p:cNvPr id="15" name="Rechteck 14"/>
          <p:cNvSpPr/>
          <p:nvPr/>
        </p:nvSpPr>
        <p:spPr>
          <a:xfrm>
            <a:off x="539552" y="2955580"/>
            <a:ext cx="1368152" cy="241763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1259632" y="2420888"/>
            <a:ext cx="648072" cy="2810421"/>
          </a:xfrm>
          <a:prstGeom prst="rect">
            <a:avLst/>
          </a:prstGeom>
        </p:spPr>
        <p:txBody>
          <a:bodyPr vert="vert27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rgbClr val="000000"/>
                </a:solidFill>
                <a:cs typeface="Arial"/>
              </a:rPr>
              <a:t>Percent survival</a:t>
            </a:r>
            <a:endParaRPr lang="en-US" sz="18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7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ill_the_gap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45" cy="6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ill_the_gap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45" cy="6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ill_the_gap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45" cy="6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84" y="980728"/>
            <a:ext cx="3806201" cy="5574070"/>
          </a:xfrm>
          <a:prstGeom prst="rect">
            <a:avLst/>
          </a:prstGeom>
          <a:ln>
            <a:noFill/>
          </a:ln>
        </p:spPr>
      </p:pic>
      <p:sp>
        <p:nvSpPr>
          <p:cNvPr id="8" name="Ellipse 7"/>
          <p:cNvSpPr/>
          <p:nvPr/>
        </p:nvSpPr>
        <p:spPr>
          <a:xfrm rot="15197096" flipH="1">
            <a:off x="3938772" y="5794694"/>
            <a:ext cx="121001" cy="1210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821525" y="5488754"/>
            <a:ext cx="917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Ravensburg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411760" y="5157192"/>
            <a:ext cx="82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/>
                <a:cs typeface="Arial"/>
              </a:rPr>
              <a:t>France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3808" y="6093296"/>
            <a:ext cx="124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Arial"/>
                <a:cs typeface="Arial"/>
              </a:rPr>
              <a:t>Switzerland</a:t>
            </a:r>
            <a:endParaRPr lang="de-DE" sz="1600" dirty="0">
              <a:latin typeface="Arial"/>
              <a:cs typeface="Arial"/>
            </a:endParaRPr>
          </a:p>
        </p:txBody>
      </p:sp>
      <p:sp>
        <p:nvSpPr>
          <p:cNvPr id="12" name="Textfeld 4"/>
          <p:cNvSpPr txBox="1"/>
          <p:nvPr/>
        </p:nvSpPr>
        <p:spPr>
          <a:xfrm>
            <a:off x="3707904" y="32129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/>
                <a:cs typeface="Arial"/>
              </a:rPr>
              <a:t>Germany</a:t>
            </a:r>
            <a:endParaRPr lang="de-DE" sz="1800" dirty="0">
              <a:latin typeface="Arial"/>
              <a:cs typeface="Arial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1799753" cy="122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solidFill>
                  <a:srgbClr val="000000"/>
                </a:solidFill>
                <a:cs typeface="Arial"/>
              </a:rPr>
              <a:t>Where</a:t>
            </a:r>
            <a:r>
              <a:rPr lang="de-DE" sz="2800" dirty="0">
                <a:solidFill>
                  <a:srgbClr val="000000"/>
                </a:solidFill>
                <a:cs typeface="Arial"/>
              </a:rPr>
              <a:t> do </a:t>
            </a:r>
            <a:r>
              <a:rPr lang="de-DE" sz="2800" dirty="0" err="1">
                <a:solidFill>
                  <a:srgbClr val="000000"/>
                </a:solidFill>
                <a:cs typeface="Arial"/>
              </a:rPr>
              <a:t>we</a:t>
            </a:r>
            <a:r>
              <a:rPr lang="de-DE" sz="2800" dirty="0">
                <a:solidFill>
                  <a:srgbClr val="000000"/>
                </a:solidFill>
                <a:cs typeface="Arial"/>
              </a:rPr>
              <a:t> </a:t>
            </a:r>
            <a:r>
              <a:rPr lang="de-DE" sz="2800" dirty="0" err="1">
                <a:solidFill>
                  <a:srgbClr val="000000"/>
                </a:solidFill>
                <a:cs typeface="Arial"/>
              </a:rPr>
              <a:t>come</a:t>
            </a:r>
            <a:r>
              <a:rPr lang="de-DE" sz="2800" dirty="0">
                <a:solidFill>
                  <a:srgbClr val="000000"/>
                </a:solidFill>
                <a:cs typeface="Arial"/>
              </a:rPr>
              <a:t> </a:t>
            </a:r>
            <a:r>
              <a:rPr lang="de-DE" sz="2800" dirty="0" err="1">
                <a:solidFill>
                  <a:srgbClr val="000000"/>
                </a:solidFill>
                <a:cs typeface="Arial"/>
              </a:rPr>
              <a:t>from</a:t>
            </a:r>
            <a:r>
              <a:rPr lang="de-DE" sz="2800" dirty="0">
                <a:solidFill>
                  <a:srgbClr val="000000"/>
                </a:solidFill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330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ill_the_gap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45" cy="6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ill_the_gap_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45" cy="6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ill_the_gap_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45" cy="6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1799753" cy="122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cs typeface="Arial"/>
              </a:rPr>
              <a:t>Stroke Unit </a:t>
            </a:r>
            <a:r>
              <a:rPr lang="en-US" sz="2800" dirty="0" err="1">
                <a:solidFill>
                  <a:srgbClr val="000000"/>
                </a:solidFill>
                <a:cs typeface="Arial"/>
              </a:rPr>
              <a:t>Ravensburg</a:t>
            </a:r>
            <a:endParaRPr lang="en-US" sz="2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600201"/>
            <a:ext cx="6635080" cy="4525963"/>
          </a:xfrm>
        </p:spPr>
        <p:txBody>
          <a:bodyPr/>
          <a:lstStyle/>
          <a:p>
            <a:pPr marL="571500" indent="-571500">
              <a:buFont typeface="Symbol" charset="2"/>
              <a:buChar char="-"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14 intermediate care beds</a:t>
            </a:r>
          </a:p>
          <a:p>
            <a:pPr marL="571500" indent="-571500">
              <a:buFont typeface="Symbol" charset="2"/>
              <a:buChar char="-"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1100 stroke patients per year</a:t>
            </a:r>
          </a:p>
          <a:p>
            <a:pPr marL="571500" indent="-571500">
              <a:buFont typeface="Symbol" charset="2"/>
              <a:buChar char="-"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~ 25% of ischemic stroke patients are treated with iv-thrombolysis</a:t>
            </a:r>
          </a:p>
          <a:p>
            <a:pPr marL="571500" indent="-571500">
              <a:buFont typeface="Symbol" charset="2"/>
              <a:buChar char="-"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~ 10% receive intravascular treatment      (</a:t>
            </a:r>
            <a:r>
              <a:rPr lang="en-US" sz="2400" dirty="0" err="1">
                <a:solidFill>
                  <a:srgbClr val="000000"/>
                </a:solidFill>
                <a:cs typeface="Arial"/>
              </a:rPr>
              <a:t>thrombectomy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Arial"/>
              </a:rPr>
              <a:t>i.a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.-thrombolysis) </a:t>
            </a:r>
          </a:p>
        </p:txBody>
      </p:sp>
    </p:spTree>
    <p:extLst>
      <p:ext uri="{BB962C8B-B14F-4D97-AF65-F5344CB8AC3E}">
        <p14:creationId xmlns:p14="http://schemas.microsoft.com/office/powerpoint/2010/main" val="7083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ill_the_gap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52145" cy="6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ill_the_gap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52145" cy="6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ill_the_gap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52145" cy="6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ill_the_gap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52145" cy="6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ill_the_gap_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52145" cy="6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ill_the_gap_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52145" cy="6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K">
  <a:themeElements>
    <a:clrScheme name="OS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S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H:\DOKUMENT\POWERPOI\OSK.pot</Template>
  <TotalTime>0</TotalTime>
  <Words>297</Words>
  <Application>Microsoft Office PowerPoint</Application>
  <PresentationFormat>Bildschirmpräsentation (4:3)</PresentationFormat>
  <Paragraphs>67</Paragraphs>
  <Slides>22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Arial</vt:lpstr>
      <vt:lpstr>Calibri</vt:lpstr>
      <vt:lpstr>Osaka</vt:lpstr>
      <vt:lpstr>Symbol</vt:lpstr>
      <vt:lpstr>Times New Roman</vt:lpstr>
      <vt:lpstr>OSK</vt:lpstr>
      <vt:lpstr>Office-Design</vt:lpstr>
      <vt:lpstr>1_Office-Design</vt:lpstr>
      <vt:lpstr>Prism5.Document</vt:lpstr>
      <vt:lpstr>The Stroke Nurse Project A community-based approach  to improving the post-acute care of stroke patients.</vt:lpstr>
      <vt:lpstr>Where do we come from?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Stroke Nurse Project  The Aims</vt:lpstr>
      <vt:lpstr>The Stroke Nurse Project  The Mission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Zeit zwischen Ereignis und KH-Aufnahme</dc:title>
  <dc:creator>Jürgen Syska</dc:creator>
  <cp:lastModifiedBy>Thomas Staudacher</cp:lastModifiedBy>
  <cp:revision>336</cp:revision>
  <dcterms:created xsi:type="dcterms:W3CDTF">1999-07-21T17:52:29Z</dcterms:created>
  <dcterms:modified xsi:type="dcterms:W3CDTF">2016-04-12T16:01:59Z</dcterms:modified>
</cp:coreProperties>
</file>